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3300"/>
    <a:srgbClr val="FFFF00"/>
    <a:srgbClr val="00CC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97935-6E9C-4A59-9EC2-A9B84478FDA2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4E029-E92C-4DD8-8063-491323B27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411BA-6F7B-4A89-A2AE-1D5C6B8D7FE2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etky.inf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785794"/>
            <a:ext cx="6858048" cy="371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3" y="928670"/>
            <a:ext cx="78581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ФИГУРЫ</a:t>
            </a:r>
          </a:p>
          <a:p>
            <a:pPr algn="ctr"/>
            <a:r>
              <a:rPr lang="ru-RU" sz="5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вокруг  нас</a:t>
            </a:r>
            <a:endParaRPr lang="ru-RU" sz="5400" b="1" cap="none" spc="0" dirty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786454"/>
            <a:ext cx="821537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Обучающая презентация для детей дошкольного  возраста</a:t>
            </a:r>
            <a:endParaRPr lang="ru-RU" sz="20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642910" y="3643314"/>
            <a:ext cx="1571636" cy="164307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>
            <a:off x="4929190" y="4143380"/>
            <a:ext cx="1714512" cy="1000132"/>
          </a:xfrm>
          <a:prstGeom prst="trapezoi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7072330" y="3786190"/>
            <a:ext cx="1285884" cy="1500198"/>
          </a:xfrm>
          <a:prstGeom prst="diamo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Хорда 14"/>
          <p:cNvSpPr/>
          <p:nvPr/>
        </p:nvSpPr>
        <p:spPr>
          <a:xfrm rot="8169155">
            <a:off x="2572432" y="4222516"/>
            <a:ext cx="1753344" cy="1738933"/>
          </a:xfrm>
          <a:prstGeom prst="chord">
            <a:avLst>
              <a:gd name="adj1" fmla="val 2700000"/>
              <a:gd name="adj2" fmla="val 133812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66"/>
            <a:ext cx="7858180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ОВАЛЬНЫМ?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яйц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76437">
            <a:off x="1173523" y="4590395"/>
            <a:ext cx="1520181" cy="1149902"/>
          </a:xfrm>
          <a:prstGeom prst="rect">
            <a:avLst/>
          </a:prstGeom>
        </p:spPr>
      </p:pic>
      <p:pic>
        <p:nvPicPr>
          <p:cNvPr id="7" name="Рисунок 6" descr="конфета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4705">
            <a:off x="4076059" y="1789501"/>
            <a:ext cx="1774044" cy="1785950"/>
          </a:xfrm>
          <a:prstGeom prst="rect">
            <a:avLst/>
          </a:prstGeom>
        </p:spPr>
      </p:pic>
      <p:pic>
        <p:nvPicPr>
          <p:cNvPr id="8" name="Рисунок 7" descr="1320663312_cetonid2picture201020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286256"/>
            <a:ext cx="2333333" cy="1733333"/>
          </a:xfrm>
          <a:prstGeom prst="rect">
            <a:avLst/>
          </a:prstGeom>
        </p:spPr>
      </p:pic>
      <p:pic>
        <p:nvPicPr>
          <p:cNvPr id="9" name="Рисунок 8" descr="rfhnkatk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40608">
            <a:off x="6286512" y="3000372"/>
            <a:ext cx="2214578" cy="22145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 descr="corn-on-the-co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00" y="928670"/>
            <a:ext cx="2714644" cy="3498254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ПОЛУКРУГ</a:t>
            </a:r>
          </a:p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Если круг разломишь вдруг,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То получишь полукруг.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Это месяц в облаках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 пол-яблока в руках.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Это шляпка у грибочка,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На болоте мокром кочка.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Разноцветным полукругом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Встала радуга над лугом.</a:t>
            </a:r>
            <a:endParaRPr lang="ru-RU" sz="16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Хорда 7"/>
          <p:cNvSpPr/>
          <p:nvPr/>
        </p:nvSpPr>
        <p:spPr>
          <a:xfrm rot="8137163">
            <a:off x="772582" y="2318565"/>
            <a:ext cx="3781895" cy="3752642"/>
          </a:xfrm>
          <a:prstGeom prst="chord">
            <a:avLst>
              <a:gd name="adj1" fmla="val 2700000"/>
              <a:gd name="adj2" fmla="val 13381246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ПОЛУКРУГЛЫМ?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Рисунок 9" descr="_0098506_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643050"/>
            <a:ext cx="3095144" cy="2166601"/>
          </a:xfrm>
          <a:prstGeom prst="rect">
            <a:avLst/>
          </a:prstGeom>
        </p:spPr>
      </p:pic>
      <p:pic>
        <p:nvPicPr>
          <p:cNvPr id="12" name="Рисунок 11" descr="5315482.7gzfdq7hm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786190"/>
            <a:ext cx="2976391" cy="2227783"/>
          </a:xfrm>
          <a:prstGeom prst="rect">
            <a:avLst/>
          </a:prstGeom>
        </p:spPr>
      </p:pic>
      <p:pic>
        <p:nvPicPr>
          <p:cNvPr id="13" name="Рисунок 12" descr="clipart-raduga-300x16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2000240"/>
            <a:ext cx="2857500" cy="1524000"/>
          </a:xfrm>
          <a:prstGeom prst="rect">
            <a:avLst/>
          </a:prstGeom>
        </p:spPr>
      </p:pic>
      <p:pic>
        <p:nvPicPr>
          <p:cNvPr id="14" name="Рисунок 13" descr="polukru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4500570"/>
            <a:ext cx="2357454" cy="1410355"/>
          </a:xfrm>
          <a:prstGeom prst="rect">
            <a:avLst/>
          </a:prstGeom>
        </p:spPr>
      </p:pic>
      <p:pic>
        <p:nvPicPr>
          <p:cNvPr id="15" name="Рисунок 14" descr="vobm9e1010a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03097">
            <a:off x="5643571" y="4194146"/>
            <a:ext cx="2857520" cy="1885963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РОМБ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Слон квадратик повернул,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Присмотрелся и вздохнул.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Сверху сел, чуть-чуть примял,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И квадратик ромбом стал!</a:t>
            </a:r>
            <a:endParaRPr lang="ru-RU" sz="11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Ромб 8"/>
          <p:cNvSpPr/>
          <p:nvPr/>
        </p:nvSpPr>
        <p:spPr>
          <a:xfrm>
            <a:off x="1357290" y="1142984"/>
            <a:ext cx="2571768" cy="4143404"/>
          </a:xfrm>
          <a:prstGeom prst="diamond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В ФОРМЕ РОМБА?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 descr="7vn8c3bjh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071546"/>
            <a:ext cx="4429156" cy="4429156"/>
          </a:xfrm>
          <a:prstGeom prst="rect">
            <a:avLst/>
          </a:prstGeom>
        </p:spPr>
      </p:pic>
      <p:pic>
        <p:nvPicPr>
          <p:cNvPr id="11" name="Рисунок 10" descr="a3c8a4d1-73f1-411b-b6e3-7cec78b6264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071546"/>
            <a:ext cx="2643206" cy="2643206"/>
          </a:xfrm>
          <a:prstGeom prst="rect">
            <a:avLst/>
          </a:prstGeom>
        </p:spPr>
      </p:pic>
      <p:pic>
        <p:nvPicPr>
          <p:cNvPr id="16" name="Рисунок 15" descr="41252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4071942"/>
            <a:ext cx="2071702" cy="2071702"/>
          </a:xfrm>
          <a:prstGeom prst="rect">
            <a:avLst/>
          </a:prstGeom>
        </p:spPr>
      </p:pic>
      <p:pic>
        <p:nvPicPr>
          <p:cNvPr id="17" name="Рисунок 16" descr="mebel_aksessuari_CHASI_DIONIS_ROMBOM_K0126_jpg_5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4143380"/>
            <a:ext cx="3127079" cy="1933852"/>
          </a:xfrm>
          <a:prstGeom prst="rect">
            <a:avLst/>
          </a:prstGeom>
        </p:spPr>
      </p:pic>
      <p:pic>
        <p:nvPicPr>
          <p:cNvPr id="18" name="Рисунок 17" descr="vozdushnyy-zmey-kloun-avts-20_36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1571612"/>
            <a:ext cx="2857520" cy="2771794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solidFill>
                  <a:srgbClr val="CC00CC"/>
                </a:solidFill>
              </a:rPr>
              <a:t>ТРАПЕЦИЯ</a:t>
            </a:r>
          </a:p>
          <a:p>
            <a:pPr algn="ctr"/>
            <a:endParaRPr lang="ru-RU" sz="3200" b="1" dirty="0" smtClean="0">
              <a:solidFill>
                <a:srgbClr val="CC00CC"/>
              </a:solidFill>
            </a:endParaRPr>
          </a:p>
          <a:p>
            <a:pPr algn="ctr"/>
            <a:r>
              <a:rPr lang="ru-RU" sz="2400" dirty="0" smtClean="0">
                <a:solidFill>
                  <a:srgbClr val="CC00CC"/>
                </a:solidFill>
              </a:rPr>
              <a:t>Если влезть с пилой повыше,</a:t>
            </a:r>
            <a:br>
              <a:rPr lang="ru-RU" sz="2400" dirty="0" smtClean="0">
                <a:solidFill>
                  <a:srgbClr val="CC00CC"/>
                </a:solidFill>
              </a:rPr>
            </a:br>
            <a:r>
              <a:rPr lang="ru-RU" sz="2400" dirty="0" smtClean="0">
                <a:solidFill>
                  <a:srgbClr val="CC00CC"/>
                </a:solidFill>
              </a:rPr>
              <a:t>Отпилить у дома крышу,</a:t>
            </a:r>
            <a:br>
              <a:rPr lang="ru-RU" sz="2400" dirty="0" smtClean="0">
                <a:solidFill>
                  <a:srgbClr val="CC00CC"/>
                </a:solidFill>
              </a:rPr>
            </a:br>
            <a:r>
              <a:rPr lang="ru-RU" sz="2400" dirty="0" smtClean="0">
                <a:solidFill>
                  <a:srgbClr val="CC00CC"/>
                </a:solidFill>
              </a:rPr>
              <a:t>То хозяев мы обидим,</a:t>
            </a:r>
            <a:br>
              <a:rPr lang="ru-RU" sz="2400" dirty="0" smtClean="0">
                <a:solidFill>
                  <a:srgbClr val="CC00CC"/>
                </a:solidFill>
              </a:rPr>
            </a:br>
            <a:r>
              <a:rPr lang="ru-RU" sz="2400" dirty="0" smtClean="0">
                <a:solidFill>
                  <a:srgbClr val="CC00CC"/>
                </a:solidFill>
              </a:rPr>
              <a:t>Но трапецию увидим!</a:t>
            </a:r>
            <a:br>
              <a:rPr lang="ru-RU" sz="2400" dirty="0" smtClean="0">
                <a:solidFill>
                  <a:srgbClr val="CC00CC"/>
                </a:solidFill>
              </a:rPr>
            </a:br>
            <a:r>
              <a:rPr lang="ru-RU" sz="2400" dirty="0" smtClean="0">
                <a:solidFill>
                  <a:srgbClr val="CC00CC"/>
                </a:solidFill>
              </a:rPr>
              <a:t/>
            </a:r>
            <a:br>
              <a:rPr lang="ru-RU" sz="2400" dirty="0" smtClean="0">
                <a:solidFill>
                  <a:srgbClr val="CC00CC"/>
                </a:solidFill>
              </a:rPr>
            </a:br>
            <a:r>
              <a:rPr lang="ru-RU" sz="2400" dirty="0" smtClean="0">
                <a:solidFill>
                  <a:srgbClr val="CC00CC"/>
                </a:solidFill>
              </a:rPr>
              <a:t>А потом мы все починим</a:t>
            </a:r>
            <a:br>
              <a:rPr lang="ru-RU" sz="2400" dirty="0" smtClean="0">
                <a:solidFill>
                  <a:srgbClr val="CC00CC"/>
                </a:solidFill>
              </a:rPr>
            </a:br>
            <a:r>
              <a:rPr lang="ru-RU" sz="2400" dirty="0" smtClean="0">
                <a:solidFill>
                  <a:srgbClr val="CC00CC"/>
                </a:solidFill>
              </a:rPr>
              <a:t>И из шкафа юбку вынем.</a:t>
            </a:r>
            <a:br>
              <a:rPr lang="ru-RU" sz="2400" dirty="0" smtClean="0">
                <a:solidFill>
                  <a:srgbClr val="CC00CC"/>
                </a:solidFill>
              </a:rPr>
            </a:br>
            <a:r>
              <a:rPr lang="ru-RU" sz="2400" dirty="0" smtClean="0">
                <a:solidFill>
                  <a:srgbClr val="CC00CC"/>
                </a:solidFill>
              </a:rPr>
              <a:t>Мы увидим: юбка тоже</a:t>
            </a:r>
            <a:br>
              <a:rPr lang="ru-RU" sz="2400" dirty="0" smtClean="0">
                <a:solidFill>
                  <a:srgbClr val="CC00CC"/>
                </a:solidFill>
              </a:rPr>
            </a:br>
            <a:r>
              <a:rPr lang="ru-RU" sz="2400" dirty="0" smtClean="0">
                <a:solidFill>
                  <a:srgbClr val="CC00CC"/>
                </a:solidFill>
              </a:rPr>
              <a:t>На трапецию похожа!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CC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1142976" y="2000240"/>
            <a:ext cx="3143272" cy="2714644"/>
          </a:xfrm>
          <a:prstGeom prst="trapezoid">
            <a:avLst/>
          </a:prstGeom>
          <a:solidFill>
            <a:srgbClr val="CC00CC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В ФОРМЕ ТРАПЕЦИИ?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Рисунок 9" descr="терка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714488"/>
            <a:ext cx="1714512" cy="2507547"/>
          </a:xfrm>
          <a:prstGeom prst="rect">
            <a:avLst/>
          </a:prstGeom>
        </p:spPr>
      </p:pic>
      <p:pic>
        <p:nvPicPr>
          <p:cNvPr id="13" name="Рисунок 12" descr="лопатка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428736"/>
            <a:ext cx="1843940" cy="2539862"/>
          </a:xfrm>
          <a:prstGeom prst="rect">
            <a:avLst/>
          </a:prstGeom>
        </p:spPr>
      </p:pic>
      <p:pic>
        <p:nvPicPr>
          <p:cNvPr id="14" name="Рисунок 13" descr="a3b37702e3631fa05ec0b0c100a1f7f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285860"/>
            <a:ext cx="2501625" cy="2501625"/>
          </a:xfrm>
          <a:prstGeom prst="rect">
            <a:avLst/>
          </a:prstGeom>
        </p:spPr>
      </p:pic>
      <p:pic>
        <p:nvPicPr>
          <p:cNvPr id="15" name="Рисунок 14" descr="1336999631527185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4500570"/>
            <a:ext cx="2519332" cy="1870604"/>
          </a:xfrm>
          <a:prstGeom prst="rect">
            <a:avLst/>
          </a:prstGeom>
        </p:spPr>
      </p:pic>
      <p:pic>
        <p:nvPicPr>
          <p:cNvPr id="19" name="Рисунок 18" descr="стакан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4357694"/>
            <a:ext cx="1715597" cy="1884297"/>
          </a:xfrm>
          <a:prstGeom prst="rect">
            <a:avLst/>
          </a:prstGeom>
        </p:spPr>
      </p:pic>
      <p:pic>
        <p:nvPicPr>
          <p:cNvPr id="20" name="Рисунок 19" descr="32171500136422138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44" y="3786190"/>
            <a:ext cx="2643206" cy="2724955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FF3300"/>
                </a:solidFill>
              </a:rPr>
              <a:t>ЗВЕЗДА</a:t>
            </a:r>
          </a:p>
          <a:p>
            <a:pPr algn="ctr"/>
            <a:r>
              <a:rPr lang="ru-RU" sz="3200" dirty="0" smtClean="0">
                <a:solidFill>
                  <a:srgbClr val="FF3300"/>
                </a:solidFill>
              </a:rPr>
              <a:t>Хорошо живется мне</a:t>
            </a:r>
            <a:br>
              <a:rPr lang="ru-RU" sz="3200" dirty="0" smtClean="0">
                <a:solidFill>
                  <a:srgbClr val="FF3300"/>
                </a:solidFill>
              </a:rPr>
            </a:br>
            <a:r>
              <a:rPr lang="ru-RU" sz="3200" dirty="0" smtClean="0">
                <a:solidFill>
                  <a:srgbClr val="FF3300"/>
                </a:solidFill>
              </a:rPr>
              <a:t>В вышине и в глубине.</a:t>
            </a:r>
            <a:br>
              <a:rPr lang="ru-RU" sz="3200" dirty="0" smtClean="0">
                <a:solidFill>
                  <a:srgbClr val="FF3300"/>
                </a:solidFill>
              </a:rPr>
            </a:br>
            <a:r>
              <a:rPr lang="ru-RU" sz="3200" dirty="0" smtClean="0">
                <a:solidFill>
                  <a:srgbClr val="FF3300"/>
                </a:solidFill>
              </a:rPr>
              <a:t>Отгадать меня вам просто –</a:t>
            </a:r>
            <a:br>
              <a:rPr lang="ru-RU" sz="3200" dirty="0" smtClean="0">
                <a:solidFill>
                  <a:srgbClr val="FF3300"/>
                </a:solidFill>
              </a:rPr>
            </a:br>
            <a:r>
              <a:rPr lang="ru-RU" sz="3200" dirty="0" smtClean="0">
                <a:solidFill>
                  <a:srgbClr val="FF3300"/>
                </a:solidFill>
              </a:rPr>
              <a:t>Пять углов тупых, пять острых.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785786" y="857232"/>
            <a:ext cx="3857652" cy="428628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В ФОРМЕ ЗВЕЗДЫ?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6072206"/>
            <a:ext cx="8786874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C00000"/>
              </a:solidFill>
            </a:endParaRPr>
          </a:p>
        </p:txBody>
      </p:sp>
      <p:pic>
        <p:nvPicPr>
          <p:cNvPr id="11" name="Рисунок 10" descr="4-400x4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714488"/>
            <a:ext cx="2261952" cy="2261952"/>
          </a:xfrm>
          <a:prstGeom prst="rect">
            <a:avLst/>
          </a:prstGeom>
        </p:spPr>
      </p:pic>
      <p:pic>
        <p:nvPicPr>
          <p:cNvPr id="12" name="Рисунок 11" descr="3426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928802"/>
            <a:ext cx="1524003" cy="1524003"/>
          </a:xfrm>
          <a:prstGeom prst="rect">
            <a:avLst/>
          </a:prstGeom>
        </p:spPr>
      </p:pic>
      <p:pic>
        <p:nvPicPr>
          <p:cNvPr id="16" name="Рисунок 15" descr="2753511-bfc809b27089d8a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1285860"/>
            <a:ext cx="3071834" cy="2757756"/>
          </a:xfrm>
          <a:prstGeom prst="rect">
            <a:avLst/>
          </a:prstGeom>
        </p:spPr>
      </p:pic>
      <p:pic>
        <p:nvPicPr>
          <p:cNvPr id="17" name="Рисунок 16" descr="a013451_0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3857628"/>
            <a:ext cx="2286016" cy="2286016"/>
          </a:xfrm>
          <a:prstGeom prst="rect">
            <a:avLst/>
          </a:prstGeom>
        </p:spPr>
      </p:pic>
      <p:pic>
        <p:nvPicPr>
          <p:cNvPr id="18" name="Рисунок 17" descr="New_Year_wallpapers_A_star_on_a_Christmas_tree_011354_2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372" y="4071942"/>
            <a:ext cx="2522228" cy="1891671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71480"/>
            <a:ext cx="2857520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</a:rPr>
              <a:t>Рассмотри картинку. Какие геометрические фигуры ты видишь?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Аппликации из геометрических фигур картинки - Всё о фигуре здес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4762500" cy="3524251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928662" y="1071546"/>
            <a:ext cx="1000132" cy="1000132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857232"/>
            <a:ext cx="4500594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Мы встречаем их везде –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На земле и на воде,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В небесах и под землей.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Нам они нужны с тобой!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Будем их мы называть,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В окружении искать.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Треугольник, круг, квадрат,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Тем фигурам каждый рад.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Различить их с вами сможем.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Мы без них никак не можем.</a:t>
            </a:r>
          </a:p>
          <a:p>
            <a:pPr algn="ctr"/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285984" y="1643050"/>
            <a:ext cx="1857388" cy="1071570"/>
          </a:xfrm>
          <a:prstGeom prst="triangl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071810"/>
            <a:ext cx="1214446" cy="1214446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2714612" y="3071810"/>
            <a:ext cx="928694" cy="1428760"/>
          </a:xfrm>
          <a:prstGeom prst="diamond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Хорда 8"/>
          <p:cNvSpPr/>
          <p:nvPr/>
        </p:nvSpPr>
        <p:spPr>
          <a:xfrm rot="8137163">
            <a:off x="951770" y="4828767"/>
            <a:ext cx="1067838" cy="1318755"/>
          </a:xfrm>
          <a:prstGeom prst="chord">
            <a:avLst>
              <a:gd name="adj1" fmla="val 740657"/>
              <a:gd name="adj2" fmla="val 10708028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2143108" y="5072074"/>
            <a:ext cx="1928826" cy="1143008"/>
          </a:xfrm>
          <a:prstGeom prst="trapezoid">
            <a:avLst/>
          </a:prstGeom>
          <a:solidFill>
            <a:srgbClr val="CC00CC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2428860" y="428604"/>
            <a:ext cx="857256" cy="857256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71480"/>
            <a:ext cx="2857520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</a:rPr>
              <a:t>Рассмотри картинку. Какие геометрические фигуры ты видишь?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4274" name="Picture 2" descr="http://kukumbaclub.ru/UserFiles/Image/Master_class/bab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84"/>
            <a:ext cx="4191000" cy="4429126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71480"/>
            <a:ext cx="2857520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</a:rPr>
              <a:t>Рассмотри картинку. Какие геометрические фигуры ты видишь?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6322" name="Picture 2" descr="Образцы ковриков из геометрических фигур в картинках - Всё о фигуре здесь"/>
          <p:cNvPicPr>
            <a:picLocks noChangeAspect="1" noChangeArrowheads="1"/>
          </p:cNvPicPr>
          <p:nvPr/>
        </p:nvPicPr>
        <p:blipFill>
          <a:blip r:embed="rId3"/>
          <a:srcRect t="3403"/>
          <a:stretch>
            <a:fillRect/>
          </a:stretch>
        </p:blipFill>
        <p:spPr bwMode="auto">
          <a:xfrm>
            <a:off x="1214414" y="1071546"/>
            <a:ext cx="3571900" cy="4595797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6215082"/>
            <a:ext cx="8786874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Другие интересные презентации и развивающие игры вы найдете на сайте </a:t>
            </a:r>
            <a:r>
              <a:rPr lang="ru-RU" sz="1600" dirty="0" smtClean="0">
                <a:solidFill>
                  <a:srgbClr val="C00000"/>
                </a:solidFill>
                <a:hlinkClick r:id="rId4"/>
              </a:rPr>
              <a:t>ДЕТКИ-ИНФО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928662" y="1643050"/>
            <a:ext cx="3429024" cy="3429024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857232"/>
            <a:ext cx="4286280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Круглый круг похож на мячик,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Он по небу солнцем скачет.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Круглый словно диск луны,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бабулины блины,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Как </a:t>
            </a: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тарелка, как венок,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весёлый </a:t>
            </a: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колобок,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колёса</a:t>
            </a: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, как колечки,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пирог из 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тёплой </a:t>
            </a: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печки!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001056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КРУГЛЫМ?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ball-vector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714488"/>
            <a:ext cx="1571636" cy="1632263"/>
          </a:xfrm>
          <a:prstGeom prst="rect">
            <a:avLst/>
          </a:prstGeom>
        </p:spPr>
      </p:pic>
      <p:pic>
        <p:nvPicPr>
          <p:cNvPr id="36866" name="Picture 2" descr="http://v-kosmose.com/wp-content/uploads/2013/10/yupit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500174"/>
            <a:ext cx="2071702" cy="2071702"/>
          </a:xfrm>
          <a:prstGeom prst="rect">
            <a:avLst/>
          </a:prstGeom>
          <a:noFill/>
        </p:spPr>
      </p:pic>
      <p:pic>
        <p:nvPicPr>
          <p:cNvPr id="36868" name="Picture 4" descr="Футболка 2 чупа-чупса, купить футболку 2 чупа-чупса в Челябинске, заказать футболку 2 чупа-чупс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571744"/>
            <a:ext cx="4191000" cy="5334001"/>
          </a:xfrm>
          <a:prstGeom prst="rect">
            <a:avLst/>
          </a:prstGeom>
          <a:noFill/>
        </p:spPr>
      </p:pic>
      <p:pic>
        <p:nvPicPr>
          <p:cNvPr id="13" name="Рисунок 12" descr="magnifying-glas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3929066"/>
            <a:ext cx="2333390" cy="2224498"/>
          </a:xfrm>
          <a:prstGeom prst="rect">
            <a:avLst/>
          </a:prstGeom>
        </p:spPr>
      </p:pic>
      <p:pic>
        <p:nvPicPr>
          <p:cNvPr id="14" name="Рисунок 13" descr="Obruch_plastikovyy_540_m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4286256"/>
            <a:ext cx="1785950" cy="1785950"/>
          </a:xfrm>
          <a:prstGeom prst="rect">
            <a:avLst/>
          </a:prstGeom>
        </p:spPr>
      </p:pic>
      <p:pic>
        <p:nvPicPr>
          <p:cNvPr id="36870" name="Picture 6" descr="уроки по вязанию Записи в рубрике уроки по вязанию Дневник biwer66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1714488"/>
            <a:ext cx="2962275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14348" y="1142984"/>
            <a:ext cx="3643338" cy="4143404"/>
          </a:xfrm>
          <a:prstGeom prst="triangl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071546"/>
            <a:ext cx="4000528" cy="521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ТРЕУГОЛЬНИК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Треугольный </a:t>
            </a:r>
            <a:r>
              <a:rPr lang="ru-RU" sz="2400" dirty="0">
                <a:solidFill>
                  <a:srgbClr val="002060"/>
                </a:solidFill>
              </a:rPr>
              <a:t>треугольник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Угловатый своевольник.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Он похож на крышу дома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на шапочку у гнома.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на острый кончик стрелки,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на ушки рыжей белки.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Угловатый очень с виду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Он похож на пирамиду!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31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214818"/>
            <a:ext cx="1944416" cy="1944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357166"/>
            <a:ext cx="7286676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ТРЕУГОЛЬНЫМ?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0_95310_681321a5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428736"/>
            <a:ext cx="1664211" cy="2438405"/>
          </a:xfrm>
          <a:prstGeom prst="rect">
            <a:avLst/>
          </a:prstGeom>
        </p:spPr>
      </p:pic>
      <p:pic>
        <p:nvPicPr>
          <p:cNvPr id="7" name="Рисунок 6" descr="PICT467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071942"/>
            <a:ext cx="1462945" cy="1998383"/>
          </a:xfrm>
          <a:prstGeom prst="rect">
            <a:avLst/>
          </a:prstGeom>
        </p:spPr>
      </p:pic>
      <p:pic>
        <p:nvPicPr>
          <p:cNvPr id="8" name="Рисунок 7" descr="1249296651_x_c79a85f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1785926"/>
            <a:ext cx="1428760" cy="2215832"/>
          </a:xfrm>
          <a:prstGeom prst="rect">
            <a:avLst/>
          </a:prstGeom>
        </p:spPr>
      </p:pic>
      <p:pic>
        <p:nvPicPr>
          <p:cNvPr id="9" name="Рисунок 8" descr="c54b0815304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3714752"/>
            <a:ext cx="2286016" cy="2199656"/>
          </a:xfrm>
          <a:prstGeom prst="rect">
            <a:avLst/>
          </a:prstGeom>
        </p:spPr>
      </p:pic>
      <p:pic>
        <p:nvPicPr>
          <p:cNvPr id="10" name="Рисунок 9" descr="12399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1357298"/>
            <a:ext cx="3787321" cy="2639248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500174"/>
            <a:ext cx="3357586" cy="3357586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КВАДРАТ</a:t>
            </a:r>
          </a:p>
          <a:p>
            <a:pPr algn="ctr"/>
            <a:endParaRPr lang="ru-RU" sz="2400" b="1" dirty="0" smtClean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Словно стол стоит квадрат.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Он гостям обычно рад.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Он квадратное печенье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Положил для угощенья.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Он - квадратная корзина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 квадратная картина.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Все четыре стороны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 квадратика равны.</a:t>
            </a:r>
            <a:endParaRPr lang="ru-RU" sz="2400" dirty="0" smtClean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КВАДРАТНЫМ?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elk-1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71678"/>
            <a:ext cx="2357454" cy="1768091"/>
          </a:xfrm>
          <a:prstGeom prst="rect">
            <a:avLst/>
          </a:prstGeom>
        </p:spPr>
      </p:pic>
      <p:pic>
        <p:nvPicPr>
          <p:cNvPr id="7" name="Рисунок 6" descr="00ec4bf3-353d-49cc-8abc-b0ae07e93c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000240"/>
            <a:ext cx="2219048" cy="2219048"/>
          </a:xfrm>
          <a:prstGeom prst="rect">
            <a:avLst/>
          </a:prstGeom>
        </p:spPr>
      </p:pic>
      <p:pic>
        <p:nvPicPr>
          <p:cNvPr id="8" name="Рисунок 7" descr="phpX6DS2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2214554"/>
            <a:ext cx="1914538" cy="1794880"/>
          </a:xfrm>
          <a:prstGeom prst="rect">
            <a:avLst/>
          </a:prstGeom>
        </p:spPr>
      </p:pic>
      <p:pic>
        <p:nvPicPr>
          <p:cNvPr id="9" name="Рисунок 8" descr="1а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3571876"/>
            <a:ext cx="2295181" cy="2498484"/>
          </a:xfrm>
          <a:prstGeom prst="rect">
            <a:avLst/>
          </a:prstGeom>
        </p:spPr>
      </p:pic>
      <p:pic>
        <p:nvPicPr>
          <p:cNvPr id="11" name="Рисунок 10" descr="6083181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38" y="4214818"/>
            <a:ext cx="2214578" cy="2007171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071538" y="1000108"/>
            <a:ext cx="2571768" cy="4071966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642918"/>
            <a:ext cx="4429156" cy="542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ОВАЛ</a:t>
            </a:r>
          </a:p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С высоты кружок упал.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Он теперь не круг – овал!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Он овальный, как жучок,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Он похож на кабачок,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</a:t>
            </a:r>
            <a:r>
              <a:rPr lang="ru-RU" sz="2400" dirty="0">
                <a:solidFill>
                  <a:srgbClr val="C00000"/>
                </a:solidFill>
              </a:rPr>
              <a:t>  глаза и на картошку,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А </a:t>
            </a:r>
            <a:r>
              <a:rPr lang="ru-RU" sz="2400" dirty="0" smtClean="0">
                <a:solidFill>
                  <a:srgbClr val="C00000"/>
                </a:solidFill>
              </a:rPr>
              <a:t>ещё </a:t>
            </a:r>
            <a:r>
              <a:rPr lang="ru-RU" sz="2400" dirty="0">
                <a:solidFill>
                  <a:srgbClr val="C00000"/>
                </a:solidFill>
              </a:rPr>
              <a:t>похож на ложку,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На орех и на яйцо,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На овальное лицо!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geometricheskie-figuryi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207</Words>
  <Application>Microsoft Office PowerPoint</Application>
  <PresentationFormat>Экран (4:3)</PresentationFormat>
  <Paragraphs>76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geometricheskie-figuryi</dc:title>
  <dc:creator>denis</dc:creator>
  <cp:lastModifiedBy>denis</cp:lastModifiedBy>
  <cp:revision>41</cp:revision>
  <dcterms:created xsi:type="dcterms:W3CDTF">2014-10-27T04:42:17Z</dcterms:created>
  <dcterms:modified xsi:type="dcterms:W3CDTF">2014-10-31T09:08:45Z</dcterms:modified>
</cp:coreProperties>
</file>